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7" r:id="rId5"/>
    <p:sldId id="278" r:id="rId6"/>
    <p:sldId id="257" r:id="rId7"/>
    <p:sldId id="264" r:id="rId8"/>
    <p:sldId id="270" r:id="rId9"/>
    <p:sldId id="272" r:id="rId10"/>
    <p:sldId id="271" r:id="rId11"/>
    <p:sldId id="269" r:id="rId12"/>
    <p:sldId id="273" r:id="rId13"/>
    <p:sldId id="274" r:id="rId14"/>
    <p:sldId id="275" r:id="rId15"/>
    <p:sldId id="279" r:id="rId16"/>
    <p:sldId id="276" r:id="rId17"/>
    <p:sldId id="265" r:id="rId18"/>
    <p:sldId id="260" r:id="rId19"/>
    <p:sldId id="277" r:id="rId20"/>
    <p:sldId id="261" r:id="rId21"/>
    <p:sldId id="262" r:id="rId22"/>
    <p:sldId id="268" r:id="rId23"/>
  </p:sldIdLst>
  <p:sldSz cx="9144000" cy="6858000" type="screen4x3"/>
  <p:notesSz cx="68834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022F2A-FC1F-4BF7-8E7D-17154BAFC56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1F48C3D-70C6-4199-A223-9B664BFD40D4}">
      <dgm:prSet phldrT="[Text]"/>
      <dgm:spPr/>
      <dgm:t>
        <a:bodyPr/>
        <a:lstStyle/>
        <a:p>
          <a:r>
            <a:rPr lang="de-DE" dirty="0" smtClean="0"/>
            <a:t>2004</a:t>
          </a:r>
          <a:br>
            <a:rPr lang="de-DE" dirty="0" smtClean="0"/>
          </a:br>
          <a:r>
            <a:rPr lang="de-DE" dirty="0" smtClean="0"/>
            <a:t>Philipp III.</a:t>
          </a:r>
          <a:endParaRPr lang="de-DE" dirty="0"/>
        </a:p>
      </dgm:t>
    </dgm:pt>
    <dgm:pt modelId="{B1BB7E20-DBF7-4049-9007-FED290F16714}" type="parTrans" cxnId="{6DDE05D7-693F-4C4F-AC50-826E45A716EE}">
      <dgm:prSet/>
      <dgm:spPr/>
      <dgm:t>
        <a:bodyPr/>
        <a:lstStyle/>
        <a:p>
          <a:endParaRPr lang="de-DE"/>
        </a:p>
      </dgm:t>
    </dgm:pt>
    <dgm:pt modelId="{E855C4EF-18DC-4CDF-8DAA-3F8AB27D5966}" type="sibTrans" cxnId="{6DDE05D7-693F-4C4F-AC50-826E45A716EE}">
      <dgm:prSet/>
      <dgm:spPr/>
      <dgm:t>
        <a:bodyPr/>
        <a:lstStyle/>
        <a:p>
          <a:endParaRPr lang="de-DE"/>
        </a:p>
      </dgm:t>
    </dgm:pt>
    <dgm:pt modelId="{D7E96CE5-A554-406E-AE74-3AC2E31FCA6D}">
      <dgm:prSet phldrT="[Text]"/>
      <dgm:spPr/>
      <dgm:t>
        <a:bodyPr/>
        <a:lstStyle/>
        <a:p>
          <a:r>
            <a:rPr lang="de-DE" dirty="0" smtClean="0"/>
            <a:t>1967</a:t>
          </a:r>
          <a:br>
            <a:rPr lang="de-DE" dirty="0" smtClean="0"/>
          </a:br>
          <a:r>
            <a:rPr lang="de-DE" dirty="0" smtClean="0"/>
            <a:t>Roland</a:t>
          </a:r>
          <a:endParaRPr lang="de-DE" dirty="0"/>
        </a:p>
      </dgm:t>
    </dgm:pt>
    <dgm:pt modelId="{ABE68C25-3591-47CB-9720-E77E2F4F0303}" type="parTrans" cxnId="{2735840F-A932-4511-BF76-5FD8708DC12C}">
      <dgm:prSet/>
      <dgm:spPr/>
      <dgm:t>
        <a:bodyPr/>
        <a:lstStyle/>
        <a:p>
          <a:endParaRPr lang="de-DE"/>
        </a:p>
      </dgm:t>
    </dgm:pt>
    <dgm:pt modelId="{D0B2CE7C-DBB4-4B71-A10A-9080F1A4D573}" type="sibTrans" cxnId="{2735840F-A932-4511-BF76-5FD8708DC12C}">
      <dgm:prSet/>
      <dgm:spPr/>
      <dgm:t>
        <a:bodyPr/>
        <a:lstStyle/>
        <a:p>
          <a:endParaRPr lang="de-DE"/>
        </a:p>
      </dgm:t>
    </dgm:pt>
    <dgm:pt modelId="{114416CB-7530-4464-ACD9-D8A315E74BBC}">
      <dgm:prSet phldrT="[Text]"/>
      <dgm:spPr/>
      <dgm:t>
        <a:bodyPr/>
        <a:lstStyle/>
        <a:p>
          <a:r>
            <a:rPr lang="de-DE" dirty="0" smtClean="0"/>
            <a:t>1942</a:t>
          </a:r>
          <a:br>
            <a:rPr lang="de-DE" dirty="0" smtClean="0"/>
          </a:br>
          <a:r>
            <a:rPr lang="de-DE" dirty="0" smtClean="0"/>
            <a:t>Bruno</a:t>
          </a:r>
          <a:endParaRPr lang="de-DE" dirty="0"/>
        </a:p>
      </dgm:t>
    </dgm:pt>
    <dgm:pt modelId="{9AFF54A8-9A8D-4D19-AF08-0829B6EB59FF}" type="parTrans" cxnId="{E7676844-1409-47D1-B9CD-75E5C0D3BCB6}">
      <dgm:prSet/>
      <dgm:spPr/>
      <dgm:t>
        <a:bodyPr/>
        <a:lstStyle/>
        <a:p>
          <a:endParaRPr lang="de-DE"/>
        </a:p>
      </dgm:t>
    </dgm:pt>
    <dgm:pt modelId="{7783E280-7351-43CD-AC82-3AF21FAFD31C}" type="sibTrans" cxnId="{E7676844-1409-47D1-B9CD-75E5C0D3BCB6}">
      <dgm:prSet/>
      <dgm:spPr/>
      <dgm:t>
        <a:bodyPr/>
        <a:lstStyle/>
        <a:p>
          <a:endParaRPr lang="de-DE"/>
        </a:p>
      </dgm:t>
    </dgm:pt>
    <dgm:pt modelId="{07708C9E-AA86-4D8B-9980-BF773F8F5475}">
      <dgm:prSet phldrT="[Text]"/>
      <dgm:spPr/>
      <dgm:t>
        <a:bodyPr/>
        <a:lstStyle/>
        <a:p>
          <a:r>
            <a:rPr lang="de-DE" dirty="0" smtClean="0"/>
            <a:t>1911</a:t>
          </a:r>
          <a:br>
            <a:rPr lang="de-DE" dirty="0" smtClean="0"/>
          </a:br>
          <a:r>
            <a:rPr lang="de-DE" dirty="0" smtClean="0"/>
            <a:t>Karl</a:t>
          </a:r>
          <a:endParaRPr lang="de-DE" dirty="0"/>
        </a:p>
      </dgm:t>
    </dgm:pt>
    <dgm:pt modelId="{626FBFF6-40EF-4D67-9994-7D9C4943DBA2}" type="parTrans" cxnId="{4F462162-DEBF-4760-B9BD-BE0A80979860}">
      <dgm:prSet/>
      <dgm:spPr/>
      <dgm:t>
        <a:bodyPr/>
        <a:lstStyle/>
        <a:p>
          <a:endParaRPr lang="de-DE"/>
        </a:p>
      </dgm:t>
    </dgm:pt>
    <dgm:pt modelId="{D1D23945-BC47-4FE4-9810-8191C68428F8}" type="sibTrans" cxnId="{4F462162-DEBF-4760-B9BD-BE0A80979860}">
      <dgm:prSet/>
      <dgm:spPr/>
      <dgm:t>
        <a:bodyPr/>
        <a:lstStyle/>
        <a:p>
          <a:endParaRPr lang="de-DE"/>
        </a:p>
      </dgm:t>
    </dgm:pt>
    <dgm:pt modelId="{9513289C-F092-46EB-A4EA-C2976D577F81}">
      <dgm:prSet phldrT="[Text]"/>
      <dgm:spPr/>
      <dgm:t>
        <a:bodyPr/>
        <a:lstStyle/>
        <a:p>
          <a:r>
            <a:rPr lang="de-DE" dirty="0" smtClean="0"/>
            <a:t>1882</a:t>
          </a:r>
          <a:br>
            <a:rPr lang="de-DE" dirty="0" smtClean="0"/>
          </a:br>
          <a:r>
            <a:rPr lang="de-DE" dirty="0" smtClean="0"/>
            <a:t>Philipp II.</a:t>
          </a:r>
          <a:endParaRPr lang="de-DE" dirty="0"/>
        </a:p>
      </dgm:t>
    </dgm:pt>
    <dgm:pt modelId="{2F649C7A-FED5-467D-8BC0-57E207C588BD}" type="parTrans" cxnId="{6838E5F4-AF2A-46CF-A493-655C43400790}">
      <dgm:prSet/>
      <dgm:spPr/>
      <dgm:t>
        <a:bodyPr/>
        <a:lstStyle/>
        <a:p>
          <a:endParaRPr lang="de-DE"/>
        </a:p>
      </dgm:t>
    </dgm:pt>
    <dgm:pt modelId="{664D6AD9-CD1C-44C2-87B8-8BF6D055C39E}" type="sibTrans" cxnId="{6838E5F4-AF2A-46CF-A493-655C43400790}">
      <dgm:prSet/>
      <dgm:spPr/>
      <dgm:t>
        <a:bodyPr/>
        <a:lstStyle/>
        <a:p>
          <a:endParaRPr lang="de-DE"/>
        </a:p>
      </dgm:t>
    </dgm:pt>
    <dgm:pt modelId="{3698C49B-50CD-44C0-A429-69D4A1756DA8}" type="pres">
      <dgm:prSet presAssocID="{EA022F2A-FC1F-4BF7-8E7D-17154BAFC569}" presName="Name0" presStyleCnt="0">
        <dgm:presLayoutVars>
          <dgm:dir/>
          <dgm:resizeHandles val="exact"/>
        </dgm:presLayoutVars>
      </dgm:prSet>
      <dgm:spPr/>
    </dgm:pt>
    <dgm:pt modelId="{5C9E9A32-2153-4EAE-8307-A88EB560C736}" type="pres">
      <dgm:prSet presAssocID="{21F48C3D-70C6-4199-A223-9B664BFD40D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349A565-8DD9-41A9-98FF-BC16FD85DD6B}" type="pres">
      <dgm:prSet presAssocID="{E855C4EF-18DC-4CDF-8DAA-3F8AB27D5966}" presName="parSpace" presStyleCnt="0"/>
      <dgm:spPr/>
    </dgm:pt>
    <dgm:pt modelId="{844C3343-129F-4D2C-B50B-40D7C3D260CE}" type="pres">
      <dgm:prSet presAssocID="{D7E96CE5-A554-406E-AE74-3AC2E31FCA6D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7A1B72-D842-4C9C-B852-50AFCE2EF77E}" type="pres">
      <dgm:prSet presAssocID="{D0B2CE7C-DBB4-4B71-A10A-9080F1A4D573}" presName="parSpace" presStyleCnt="0"/>
      <dgm:spPr/>
    </dgm:pt>
    <dgm:pt modelId="{F0C8E39A-8FE2-45FC-A331-7D47AF3B38EC}" type="pres">
      <dgm:prSet presAssocID="{114416CB-7530-4464-ACD9-D8A315E74BB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BB9D7D-99C0-4F0C-A6B1-CF5688F49A02}" type="pres">
      <dgm:prSet presAssocID="{7783E280-7351-43CD-AC82-3AF21FAFD31C}" presName="parSpace" presStyleCnt="0"/>
      <dgm:spPr/>
    </dgm:pt>
    <dgm:pt modelId="{41DDB903-AA7E-4E82-BA28-3E15F1E6F156}" type="pres">
      <dgm:prSet presAssocID="{07708C9E-AA86-4D8B-9980-BF773F8F547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19147F-176E-4276-A933-CBB67696C2C7}" type="pres">
      <dgm:prSet presAssocID="{D1D23945-BC47-4FE4-9810-8191C68428F8}" presName="parSpace" presStyleCnt="0"/>
      <dgm:spPr/>
    </dgm:pt>
    <dgm:pt modelId="{77F7038F-CE67-4522-B898-A6916073E508}" type="pres">
      <dgm:prSet presAssocID="{9513289C-F092-46EB-A4EA-C2976D577F8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DDE05D7-693F-4C4F-AC50-826E45A716EE}" srcId="{EA022F2A-FC1F-4BF7-8E7D-17154BAFC569}" destId="{21F48C3D-70C6-4199-A223-9B664BFD40D4}" srcOrd="0" destOrd="0" parTransId="{B1BB7E20-DBF7-4049-9007-FED290F16714}" sibTransId="{E855C4EF-18DC-4CDF-8DAA-3F8AB27D5966}"/>
    <dgm:cxn modelId="{07A055C3-1828-4500-B2EB-11B0432F1323}" type="presOf" srcId="{21F48C3D-70C6-4199-A223-9B664BFD40D4}" destId="{5C9E9A32-2153-4EAE-8307-A88EB560C736}" srcOrd="0" destOrd="0" presId="urn:microsoft.com/office/officeart/2005/8/layout/hChevron3"/>
    <dgm:cxn modelId="{E7676844-1409-47D1-B9CD-75E5C0D3BCB6}" srcId="{EA022F2A-FC1F-4BF7-8E7D-17154BAFC569}" destId="{114416CB-7530-4464-ACD9-D8A315E74BBC}" srcOrd="2" destOrd="0" parTransId="{9AFF54A8-9A8D-4D19-AF08-0829B6EB59FF}" sibTransId="{7783E280-7351-43CD-AC82-3AF21FAFD31C}"/>
    <dgm:cxn modelId="{0855E6C9-9179-4952-8FC2-9C1E9B82E616}" type="presOf" srcId="{07708C9E-AA86-4D8B-9980-BF773F8F5475}" destId="{41DDB903-AA7E-4E82-BA28-3E15F1E6F156}" srcOrd="0" destOrd="0" presId="urn:microsoft.com/office/officeart/2005/8/layout/hChevron3"/>
    <dgm:cxn modelId="{8251E218-770B-4256-9CBD-BAAFCE4AB09A}" type="presOf" srcId="{D7E96CE5-A554-406E-AE74-3AC2E31FCA6D}" destId="{844C3343-129F-4D2C-B50B-40D7C3D260CE}" srcOrd="0" destOrd="0" presId="urn:microsoft.com/office/officeart/2005/8/layout/hChevron3"/>
    <dgm:cxn modelId="{85C9910C-620F-4B0A-81A2-02ED8913A2D8}" type="presOf" srcId="{114416CB-7530-4464-ACD9-D8A315E74BBC}" destId="{F0C8E39A-8FE2-45FC-A331-7D47AF3B38EC}" srcOrd="0" destOrd="0" presId="urn:microsoft.com/office/officeart/2005/8/layout/hChevron3"/>
    <dgm:cxn modelId="{4F462162-DEBF-4760-B9BD-BE0A80979860}" srcId="{EA022F2A-FC1F-4BF7-8E7D-17154BAFC569}" destId="{07708C9E-AA86-4D8B-9980-BF773F8F5475}" srcOrd="3" destOrd="0" parTransId="{626FBFF6-40EF-4D67-9994-7D9C4943DBA2}" sibTransId="{D1D23945-BC47-4FE4-9810-8191C68428F8}"/>
    <dgm:cxn modelId="{289F7243-3EBA-4A45-8C95-72E716D0E5C2}" type="presOf" srcId="{EA022F2A-FC1F-4BF7-8E7D-17154BAFC569}" destId="{3698C49B-50CD-44C0-A429-69D4A1756DA8}" srcOrd="0" destOrd="0" presId="urn:microsoft.com/office/officeart/2005/8/layout/hChevron3"/>
    <dgm:cxn modelId="{2735840F-A932-4511-BF76-5FD8708DC12C}" srcId="{EA022F2A-FC1F-4BF7-8E7D-17154BAFC569}" destId="{D7E96CE5-A554-406E-AE74-3AC2E31FCA6D}" srcOrd="1" destOrd="0" parTransId="{ABE68C25-3591-47CB-9720-E77E2F4F0303}" sibTransId="{D0B2CE7C-DBB4-4B71-A10A-9080F1A4D573}"/>
    <dgm:cxn modelId="{6838E5F4-AF2A-46CF-A493-655C43400790}" srcId="{EA022F2A-FC1F-4BF7-8E7D-17154BAFC569}" destId="{9513289C-F092-46EB-A4EA-C2976D577F81}" srcOrd="4" destOrd="0" parTransId="{2F649C7A-FED5-467D-8BC0-57E207C588BD}" sibTransId="{664D6AD9-CD1C-44C2-87B8-8BF6D055C39E}"/>
    <dgm:cxn modelId="{2702BB1D-CDA8-4651-88B1-20BE1BB7CD41}" type="presOf" srcId="{9513289C-F092-46EB-A4EA-C2976D577F81}" destId="{77F7038F-CE67-4522-B898-A6916073E508}" srcOrd="0" destOrd="0" presId="urn:microsoft.com/office/officeart/2005/8/layout/hChevron3"/>
    <dgm:cxn modelId="{DDCC0674-083D-4FD1-A4CC-0A59C91B66C3}" type="presParOf" srcId="{3698C49B-50CD-44C0-A429-69D4A1756DA8}" destId="{5C9E9A32-2153-4EAE-8307-A88EB560C736}" srcOrd="0" destOrd="0" presId="urn:microsoft.com/office/officeart/2005/8/layout/hChevron3"/>
    <dgm:cxn modelId="{06C0CB84-D5A4-4E7F-8F08-4711A0988B6C}" type="presParOf" srcId="{3698C49B-50CD-44C0-A429-69D4A1756DA8}" destId="{9349A565-8DD9-41A9-98FF-BC16FD85DD6B}" srcOrd="1" destOrd="0" presId="urn:microsoft.com/office/officeart/2005/8/layout/hChevron3"/>
    <dgm:cxn modelId="{F019F42B-3C7D-4805-A067-7B5AFED16EAC}" type="presParOf" srcId="{3698C49B-50CD-44C0-A429-69D4A1756DA8}" destId="{844C3343-129F-4D2C-B50B-40D7C3D260CE}" srcOrd="2" destOrd="0" presId="urn:microsoft.com/office/officeart/2005/8/layout/hChevron3"/>
    <dgm:cxn modelId="{E44EF08C-9387-4ADD-89DA-EF5E6F2492E5}" type="presParOf" srcId="{3698C49B-50CD-44C0-A429-69D4A1756DA8}" destId="{CA7A1B72-D842-4C9C-B852-50AFCE2EF77E}" srcOrd="3" destOrd="0" presId="urn:microsoft.com/office/officeart/2005/8/layout/hChevron3"/>
    <dgm:cxn modelId="{6F6DBD68-0A96-4C39-802E-115CB10F4AB3}" type="presParOf" srcId="{3698C49B-50CD-44C0-A429-69D4A1756DA8}" destId="{F0C8E39A-8FE2-45FC-A331-7D47AF3B38EC}" srcOrd="4" destOrd="0" presId="urn:microsoft.com/office/officeart/2005/8/layout/hChevron3"/>
    <dgm:cxn modelId="{1D108A6E-F3A8-4393-AF31-E1058EF9641F}" type="presParOf" srcId="{3698C49B-50CD-44C0-A429-69D4A1756DA8}" destId="{8ABB9D7D-99C0-4F0C-A6B1-CF5688F49A02}" srcOrd="5" destOrd="0" presId="urn:microsoft.com/office/officeart/2005/8/layout/hChevron3"/>
    <dgm:cxn modelId="{C0286969-D4BC-4885-A671-D33DF46F9683}" type="presParOf" srcId="{3698C49B-50CD-44C0-A429-69D4A1756DA8}" destId="{41DDB903-AA7E-4E82-BA28-3E15F1E6F156}" srcOrd="6" destOrd="0" presId="urn:microsoft.com/office/officeart/2005/8/layout/hChevron3"/>
    <dgm:cxn modelId="{50079525-0F94-488B-87AB-27D2EC9AE062}" type="presParOf" srcId="{3698C49B-50CD-44C0-A429-69D4A1756DA8}" destId="{F019147F-176E-4276-A933-CBB67696C2C7}" srcOrd="7" destOrd="0" presId="urn:microsoft.com/office/officeart/2005/8/layout/hChevron3"/>
    <dgm:cxn modelId="{C4A24C15-5335-42FD-A544-D6ECB3FD2A90}" type="presParOf" srcId="{3698C49B-50CD-44C0-A429-69D4A1756DA8}" destId="{77F7038F-CE67-4522-B898-A6916073E508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E9A32-2153-4EAE-8307-A88EB560C736}">
      <dsp:nvSpPr>
        <dsp:cNvPr id="0" name=""/>
        <dsp:cNvSpPr/>
      </dsp:nvSpPr>
      <dsp:spPr>
        <a:xfrm>
          <a:off x="1004" y="4253"/>
          <a:ext cx="1958950" cy="7835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2004</a:t>
          </a:r>
          <a:br>
            <a:rPr lang="de-DE" sz="2200" kern="1200" dirty="0" smtClean="0"/>
          </a:br>
          <a:r>
            <a:rPr lang="de-DE" sz="2200" kern="1200" dirty="0" smtClean="0"/>
            <a:t>Philipp III.</a:t>
          </a:r>
          <a:endParaRPr lang="de-DE" sz="2200" kern="1200" dirty="0"/>
        </a:p>
      </dsp:txBody>
      <dsp:txXfrm>
        <a:off x="1004" y="4253"/>
        <a:ext cx="1763055" cy="783580"/>
      </dsp:txXfrm>
    </dsp:sp>
    <dsp:sp modelId="{844C3343-129F-4D2C-B50B-40D7C3D260CE}">
      <dsp:nvSpPr>
        <dsp:cNvPr id="0" name=""/>
        <dsp:cNvSpPr/>
      </dsp:nvSpPr>
      <dsp:spPr>
        <a:xfrm>
          <a:off x="1568164" y="4253"/>
          <a:ext cx="1958950" cy="7835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1967</a:t>
          </a:r>
          <a:br>
            <a:rPr lang="de-DE" sz="2200" kern="1200" dirty="0" smtClean="0"/>
          </a:br>
          <a:r>
            <a:rPr lang="de-DE" sz="2200" kern="1200" dirty="0" smtClean="0"/>
            <a:t>Roland</a:t>
          </a:r>
          <a:endParaRPr lang="de-DE" sz="2200" kern="1200" dirty="0"/>
        </a:p>
      </dsp:txBody>
      <dsp:txXfrm>
        <a:off x="1959954" y="4253"/>
        <a:ext cx="1175370" cy="783580"/>
      </dsp:txXfrm>
    </dsp:sp>
    <dsp:sp modelId="{F0C8E39A-8FE2-45FC-A331-7D47AF3B38EC}">
      <dsp:nvSpPr>
        <dsp:cNvPr id="0" name=""/>
        <dsp:cNvSpPr/>
      </dsp:nvSpPr>
      <dsp:spPr>
        <a:xfrm>
          <a:off x="3135324" y="4253"/>
          <a:ext cx="1958950" cy="7835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1942</a:t>
          </a:r>
          <a:br>
            <a:rPr lang="de-DE" sz="2200" kern="1200" dirty="0" smtClean="0"/>
          </a:br>
          <a:r>
            <a:rPr lang="de-DE" sz="2200" kern="1200" dirty="0" smtClean="0"/>
            <a:t>Bruno</a:t>
          </a:r>
          <a:endParaRPr lang="de-DE" sz="2200" kern="1200" dirty="0"/>
        </a:p>
      </dsp:txBody>
      <dsp:txXfrm>
        <a:off x="3527114" y="4253"/>
        <a:ext cx="1175370" cy="783580"/>
      </dsp:txXfrm>
    </dsp:sp>
    <dsp:sp modelId="{41DDB903-AA7E-4E82-BA28-3E15F1E6F156}">
      <dsp:nvSpPr>
        <dsp:cNvPr id="0" name=""/>
        <dsp:cNvSpPr/>
      </dsp:nvSpPr>
      <dsp:spPr>
        <a:xfrm>
          <a:off x="4702485" y="4253"/>
          <a:ext cx="1958950" cy="7835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1911</a:t>
          </a:r>
          <a:br>
            <a:rPr lang="de-DE" sz="2200" kern="1200" dirty="0" smtClean="0"/>
          </a:br>
          <a:r>
            <a:rPr lang="de-DE" sz="2200" kern="1200" dirty="0" smtClean="0"/>
            <a:t>Karl</a:t>
          </a:r>
          <a:endParaRPr lang="de-DE" sz="2200" kern="1200" dirty="0"/>
        </a:p>
      </dsp:txBody>
      <dsp:txXfrm>
        <a:off x="5094275" y="4253"/>
        <a:ext cx="1175370" cy="783580"/>
      </dsp:txXfrm>
    </dsp:sp>
    <dsp:sp modelId="{77F7038F-CE67-4522-B898-A6916073E508}">
      <dsp:nvSpPr>
        <dsp:cNvPr id="0" name=""/>
        <dsp:cNvSpPr/>
      </dsp:nvSpPr>
      <dsp:spPr>
        <a:xfrm>
          <a:off x="6269645" y="4253"/>
          <a:ext cx="1958950" cy="7835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1882</a:t>
          </a:r>
          <a:br>
            <a:rPr lang="de-DE" sz="2200" kern="1200" dirty="0" smtClean="0"/>
          </a:br>
          <a:r>
            <a:rPr lang="de-DE" sz="2200" kern="1200" dirty="0" smtClean="0"/>
            <a:t>Philipp II.</a:t>
          </a:r>
          <a:endParaRPr lang="de-DE" sz="2200" kern="1200" dirty="0"/>
        </a:p>
      </dsp:txBody>
      <dsp:txXfrm>
        <a:off x="6661435" y="4253"/>
        <a:ext cx="1175370" cy="783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900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46FE1A11-D740-4046-B684-C5BE60795C99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873DA3E6-5E64-4EF8-B536-B17E0A716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897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900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4B8209E9-0D58-490F-8529-DDC20DD536A4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</p:spPr>
        <p:txBody>
          <a:bodyPr vert="horz" lIns="95939" tIns="47969" rIns="95939" bIns="47969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5D0F4A75-FEC4-4DF1-B188-5D65FB5B33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03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F4A75-FEC4-4DF1-B188-5D65FB5B33F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98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F4A75-FEC4-4DF1-B188-5D65FB5B33F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798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F4A75-FEC4-4DF1-B188-5D65FB5B33F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8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F4A75-FEC4-4DF1-B188-5D65FB5B33F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40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F7B-A175-40C7-A624-E2C4A768D742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6DD4-6AB1-4E88-94D3-4E39D6E51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61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F7B-A175-40C7-A624-E2C4A768D742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6DD4-6AB1-4E88-94D3-4E39D6E51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6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F7B-A175-40C7-A624-E2C4A768D742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6DD4-6AB1-4E88-94D3-4E39D6E51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63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F7B-A175-40C7-A624-E2C4A768D742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6DD4-6AB1-4E88-94D3-4E39D6E51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64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F7B-A175-40C7-A624-E2C4A768D742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6DD4-6AB1-4E88-94D3-4E39D6E51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26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F7B-A175-40C7-A624-E2C4A768D742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6DD4-6AB1-4E88-94D3-4E39D6E51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F7B-A175-40C7-A624-E2C4A768D742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6DD4-6AB1-4E88-94D3-4E39D6E51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71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F7B-A175-40C7-A624-E2C4A768D742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6DD4-6AB1-4E88-94D3-4E39D6E51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37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F7B-A175-40C7-A624-E2C4A768D742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6DD4-6AB1-4E88-94D3-4E39D6E51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42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F7B-A175-40C7-A624-E2C4A768D742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6DD4-6AB1-4E88-94D3-4E39D6E51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25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F7B-A175-40C7-A624-E2C4A768D742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6DD4-6AB1-4E88-94D3-4E39D6E51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72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53F7B-A175-40C7-A624-E2C4A768D742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F6DD4-6AB1-4E88-94D3-4E39D6E51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31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</p:spPr>
        <p:txBody>
          <a:bodyPr>
            <a:normAutofit/>
          </a:bodyPr>
          <a:lstStyle/>
          <a:p>
            <a:r>
              <a:rPr lang="de-DE" dirty="0" smtClean="0"/>
              <a:t>Aus der Vergangenheit</a:t>
            </a:r>
            <a:br>
              <a:rPr lang="de-DE" dirty="0" smtClean="0"/>
            </a:br>
            <a:r>
              <a:rPr lang="de-DE" dirty="0" smtClean="0"/>
              <a:t>der Fröbelschule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r>
              <a:rPr lang="de-DE" dirty="0" smtClean="0"/>
              <a:t>Roland Schwarz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46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Schulhaus III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Das Haus III verfügte als einziges über Toiletten. Für die Häuser I und II gab es ein Toilettengebäude etwa dort, wo heute die Tischtennisplatten stehen.</a:t>
            </a:r>
          </a:p>
          <a:p>
            <a:r>
              <a:rPr lang="de-DE" dirty="0" smtClean="0"/>
              <a:t>Im Dachgeschoss von Haus III besaß ein Raum Rollläden. Dieser Raum wurde als Filmsaal benutzt.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6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Zweite Weltkrieg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1939 – 1945</a:t>
            </a:r>
          </a:p>
          <a:p>
            <a:r>
              <a:rPr lang="de-DE" dirty="0" smtClean="0"/>
              <a:t>Gegen Ende des Zweiten Weltkriegs war der Schulbetrieb oft unterbrochen bzw. weitestgehend eingestellt.</a:t>
            </a:r>
          </a:p>
          <a:p>
            <a:r>
              <a:rPr lang="de-DE" dirty="0" smtClean="0"/>
              <a:t>Die Schule diente als Lazarett für die Soldaten der Wehrmacht. Um es als solches vor Fliegerangriffen zu bewahren, war als Kennzeichen ein rotes Kreuz auf das Dach gemalt.</a:t>
            </a:r>
          </a:p>
        </p:txBody>
      </p:sp>
    </p:spTree>
    <p:extLst>
      <p:ext uri="{BB962C8B-B14F-4D97-AF65-F5344CB8AC3E}">
        <p14:creationId xmlns:p14="http://schemas.microsoft.com/office/powerpoint/2010/main" val="10695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Zweite Weltkrieg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Gewölbekeller </a:t>
            </a:r>
            <a:r>
              <a:rPr lang="de-DE" dirty="0" smtClean="0"/>
              <a:t>(auch der Nachbarhäuser) dienten als Luftschutzräume und waren als solche mit einem großen weißen Ring gekennzeichnet.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1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 Kriegsende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Mit Unterstützung der amerikanischen Besatzungsmächte wurde die </a:t>
            </a:r>
            <a:r>
              <a:rPr lang="de-DE" dirty="0" smtClean="0"/>
              <a:t>Schulspeisung </a:t>
            </a:r>
            <a:r>
              <a:rPr lang="de-DE" dirty="0" smtClean="0"/>
              <a:t>im Rahmen des CARE-Programms </a:t>
            </a:r>
            <a:r>
              <a:rPr lang="de-DE" dirty="0" smtClean="0"/>
              <a:t>(private Hilfsorganisation in den USA) eingeführt.</a:t>
            </a:r>
            <a:endParaRPr lang="de-DE" dirty="0" smtClean="0"/>
          </a:p>
          <a:p>
            <a:r>
              <a:rPr lang="de-DE" dirty="0" smtClean="0"/>
              <a:t>Das war eine warme Mahlzeit, meistens eine Suppe oder Brei.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43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Schulalltag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Kinder saßen zu zweit auf Schulbänken, die in drei Reihen aufgestellt waren.</a:t>
            </a:r>
          </a:p>
          <a:p>
            <a:r>
              <a:rPr lang="de-DE" dirty="0" smtClean="0"/>
              <a:t>Die Lehrerinnen und Lehrer saßen hinter einem Tisch auf einem ca. 30 cm hohen Podest.</a:t>
            </a:r>
          </a:p>
          <a:p>
            <a:r>
              <a:rPr lang="de-DE" dirty="0" smtClean="0"/>
              <a:t>Die damaligen Erziehungsmaßnahmen können wir uns heute nicht mehr vorstellen …</a:t>
            </a:r>
          </a:p>
        </p:txBody>
      </p:sp>
    </p:spTree>
    <p:extLst>
      <p:ext uri="{BB962C8B-B14F-4D97-AF65-F5344CB8AC3E}">
        <p14:creationId xmlns:p14="http://schemas.microsoft.com/office/powerpoint/2010/main" val="35669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Schulalltag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der großen Pause mussten die </a:t>
            </a:r>
            <a:r>
              <a:rPr lang="de-DE" dirty="0" smtClean="0"/>
              <a:t>Kinder in Zweier- oder Dreierreihen im Kreis im Schulhof herumlaufen.</a:t>
            </a:r>
          </a:p>
          <a:p>
            <a:r>
              <a:rPr lang="de-DE" dirty="0"/>
              <a:t>Nach Schulschluss musste der Schulhof verlassen werden. Spielen war verboten.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0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Schulalltag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de-DE" dirty="0" smtClean="0"/>
              <a:t>Die Wiese vor der Turnhalle gab es nicht, hier befand sich ein großer Obstgarten, der zum benachbarten Bauernhof gehörte. Heute steht hier die Turnhalle.</a:t>
            </a:r>
          </a:p>
          <a:p>
            <a:r>
              <a:rPr lang="de-DE" dirty="0" smtClean="0"/>
              <a:t>Der Turnunterricht fand im großen Saal des Gasthauses „Zum Neckartal“ (heute Olympia) statt, der auch als Kinosaal benutzt wurde. Statt in Turnschuhen turnten die Kinder mit Strümpfen.</a:t>
            </a:r>
          </a:p>
        </p:txBody>
      </p:sp>
    </p:spTree>
    <p:extLst>
      <p:ext uri="{BB962C8B-B14F-4D97-AF65-F5344CB8AC3E}">
        <p14:creationId xmlns:p14="http://schemas.microsoft.com/office/powerpoint/2010/main" val="37040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Zeugnistag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1355" r="2043" b="50000"/>
          <a:stretch/>
        </p:blipFill>
        <p:spPr>
          <a:xfrm rot="5400000">
            <a:off x="392475" y="2093748"/>
            <a:ext cx="4666449" cy="3364183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1068" r="1617" b="49094"/>
          <a:stretch/>
        </p:blipFill>
        <p:spPr>
          <a:xfrm rot="16200000">
            <a:off x="4148833" y="2069970"/>
            <a:ext cx="4696287" cy="34179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26" y="1547689"/>
            <a:ext cx="2273300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01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Das Schulhaus III in den 1960er Jahren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7" t="7789" r="12185" b="70651"/>
          <a:stretch/>
        </p:blipFill>
        <p:spPr>
          <a:xfrm rot="10800000">
            <a:off x="1979711" y="2060847"/>
            <a:ext cx="5183551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feld 3"/>
          <p:cNvSpPr txBox="1"/>
          <p:nvPr/>
        </p:nvSpPr>
        <p:spPr>
          <a:xfrm>
            <a:off x="107504" y="6381328"/>
            <a:ext cx="591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Aus: Gemeinnütziger Verein </a:t>
            </a:r>
            <a:r>
              <a:rPr lang="de-DE" sz="1200" dirty="0" err="1"/>
              <a:t>Wieblingen</a:t>
            </a:r>
            <a:r>
              <a:rPr lang="de-DE" sz="1200" dirty="0"/>
              <a:t> „1200 Jahre </a:t>
            </a:r>
            <a:r>
              <a:rPr lang="de-DE" sz="1200" dirty="0" err="1"/>
              <a:t>Wieblingen</a:t>
            </a:r>
            <a:r>
              <a:rPr lang="de-DE" sz="1200" dirty="0"/>
              <a:t>“, Heidelberg </a:t>
            </a:r>
            <a:r>
              <a:rPr lang="de-DE" sz="1200" dirty="0" smtClean="0"/>
              <a:t>1967, Seite 72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847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Volksbad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Nur die wenigsten Häuser oder Wohnungen verfügten über ein Bad. Bis Mitte der 1970er Jahre war deshalb im Keller von Haus III das „Volksbad“ untergebracht.</a:t>
            </a:r>
          </a:p>
          <a:p>
            <a:r>
              <a:rPr lang="de-DE" dirty="0" smtClean="0"/>
              <a:t>Dort gab es Duschkabinen und Wannenbäder.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88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 müssen ca. 130 Jahre zurück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3" r="20650"/>
          <a:stretch/>
        </p:blipFill>
        <p:spPr>
          <a:xfrm>
            <a:off x="467544" y="1412776"/>
            <a:ext cx="1606859" cy="2207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9870" r="10061" b="8526"/>
          <a:stretch/>
        </p:blipFill>
        <p:spPr>
          <a:xfrm>
            <a:off x="2123727" y="1844824"/>
            <a:ext cx="1597993" cy="220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r="7277" b="9881"/>
          <a:stretch/>
        </p:blipFill>
        <p:spPr bwMode="auto">
          <a:xfrm>
            <a:off x="6948263" y="3212976"/>
            <a:ext cx="1597993" cy="220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294138"/>
              </p:ext>
            </p:extLst>
          </p:nvPr>
        </p:nvGraphicFramePr>
        <p:xfrm>
          <a:off x="395536" y="5625375"/>
          <a:ext cx="822960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867" y="2348880"/>
            <a:ext cx="1622373" cy="220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2"/>
          <a:stretch/>
        </p:blipFill>
        <p:spPr bwMode="auto">
          <a:xfrm>
            <a:off x="5436795" y="2780928"/>
            <a:ext cx="1456258" cy="220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14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Volksbad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1939131"/>
            <a:ext cx="6905625" cy="3848100"/>
          </a:xfrm>
        </p:spPr>
      </p:pic>
    </p:spTree>
    <p:extLst>
      <p:ext uri="{BB962C8B-B14F-4D97-AF65-F5344CB8AC3E}">
        <p14:creationId xmlns:p14="http://schemas.microsoft.com/office/powerpoint/2010/main" val="29484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Fröbelschule und Fröbelstraße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Nach der Eingemeindung bekamen </a:t>
            </a:r>
            <a:r>
              <a:rPr lang="de-DE" dirty="0" smtClean="0"/>
              <a:t>viele </a:t>
            </a:r>
            <a:r>
              <a:rPr lang="de-DE" dirty="0" err="1" smtClean="0"/>
              <a:t>Wieblinger</a:t>
            </a:r>
            <a:r>
              <a:rPr lang="de-DE" dirty="0" smtClean="0"/>
              <a:t> </a:t>
            </a:r>
            <a:r>
              <a:rPr lang="de-DE" dirty="0"/>
              <a:t>Straßen neue </a:t>
            </a:r>
            <a:r>
              <a:rPr lang="de-DE" dirty="0" smtClean="0"/>
              <a:t>Namen.</a:t>
            </a:r>
            <a:endParaRPr lang="de-DE" dirty="0"/>
          </a:p>
          <a:p>
            <a:r>
              <a:rPr lang="de-DE" dirty="0" smtClean="0"/>
              <a:t>Bis zum Jahr 1929 hieß unsere Straße „Schulstraße</a:t>
            </a:r>
            <a:r>
              <a:rPr lang="de-DE" dirty="0" smtClean="0"/>
              <a:t>“ (umgangssprachlich „Schulgasse“).</a:t>
            </a:r>
            <a:endParaRPr lang="de-DE" dirty="0" smtClean="0"/>
          </a:p>
          <a:p>
            <a:r>
              <a:rPr lang="de-DE" dirty="0" smtClean="0"/>
              <a:t>Die Umbenennung in „Fröbelstraße“ </a:t>
            </a:r>
            <a:r>
              <a:rPr lang="de-DE" dirty="0" smtClean="0"/>
              <a:t>(nach </a:t>
            </a:r>
            <a:r>
              <a:rPr lang="de-DE" dirty="0"/>
              <a:t>Friedrich </a:t>
            </a:r>
            <a:r>
              <a:rPr lang="de-DE" dirty="0" smtClean="0"/>
              <a:t>W. A. Fröbel) </a:t>
            </a:r>
            <a:r>
              <a:rPr lang="de-DE" dirty="0" smtClean="0"/>
              <a:t>erfolgte im Jahr 1930</a:t>
            </a:r>
            <a:r>
              <a:rPr lang="de-DE" dirty="0" smtClean="0"/>
              <a:t>.</a:t>
            </a:r>
          </a:p>
          <a:p>
            <a:r>
              <a:rPr lang="de-DE" dirty="0" smtClean="0"/>
              <a:t>Die Schule heißt seit 1968 „Fröbelschule“ (davor Volksschule </a:t>
            </a:r>
            <a:r>
              <a:rPr lang="de-DE" dirty="0" err="1" smtClean="0"/>
              <a:t>Wieblingen</a:t>
            </a:r>
            <a:r>
              <a:rPr lang="de-DE" dirty="0" smtClean="0"/>
              <a:t>)</a:t>
            </a:r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251520" y="6381328"/>
            <a:ext cx="4289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Aus: „Stadtbuch der Stadt Heidelberg“, Heidelberg 1929 und 1930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6325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9" b="70431"/>
          <a:stretch/>
        </p:blipFill>
        <p:spPr>
          <a:xfrm>
            <a:off x="1691680" y="1412776"/>
            <a:ext cx="5766269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feld 2"/>
          <p:cNvSpPr txBox="1"/>
          <p:nvPr/>
        </p:nvSpPr>
        <p:spPr>
          <a:xfrm>
            <a:off x="107504" y="6381328"/>
            <a:ext cx="5671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Aus: Neu, Heinrich „Aus der Vergangenheit von </a:t>
            </a:r>
            <a:r>
              <a:rPr lang="de-DE" sz="1200" dirty="0" err="1" smtClean="0"/>
              <a:t>Wieblingen</a:t>
            </a:r>
            <a:r>
              <a:rPr lang="de-DE" sz="1200" dirty="0" smtClean="0"/>
              <a:t>“, Heidelberg 1929, Seite 187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507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 der Geschichte der 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erste Schule in </a:t>
            </a:r>
            <a:r>
              <a:rPr lang="de-DE" dirty="0" err="1" smtClean="0"/>
              <a:t>Wieblingen</a:t>
            </a:r>
            <a:r>
              <a:rPr lang="de-DE" dirty="0" smtClean="0"/>
              <a:t> wird im Jahr 1578 erwähnt.</a:t>
            </a:r>
          </a:p>
          <a:p>
            <a:r>
              <a:rPr lang="de-DE" dirty="0" smtClean="0"/>
              <a:t>Danach gab es separate Schulhäuser für katholische und reformierte Kinder.</a:t>
            </a:r>
          </a:p>
          <a:p>
            <a:r>
              <a:rPr lang="de-DE" dirty="0" smtClean="0"/>
              <a:t>Die erste gemeinsame Schule wurde 1844 im </a:t>
            </a:r>
            <a:r>
              <a:rPr lang="de-DE" dirty="0" err="1" smtClean="0"/>
              <a:t>Engelhorn‘schen</a:t>
            </a:r>
            <a:r>
              <a:rPr lang="de-DE" dirty="0" smtClean="0"/>
              <a:t> Haus eingerichtet. Das ist der heutige Bau I. </a:t>
            </a:r>
          </a:p>
          <a:p>
            <a:r>
              <a:rPr lang="de-DE" dirty="0" smtClean="0"/>
              <a:t>1894 wurde der heutige Bau II fertiggestellt.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45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Schulhäuser I und II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988893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Textfeld 2"/>
          <p:cNvSpPr txBox="1"/>
          <p:nvPr/>
        </p:nvSpPr>
        <p:spPr>
          <a:xfrm>
            <a:off x="107504" y="6381328"/>
            <a:ext cx="591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Aus: Gemeinnütziger Verein </a:t>
            </a:r>
            <a:r>
              <a:rPr lang="de-DE" sz="1200" dirty="0" err="1" smtClean="0"/>
              <a:t>Wieblingen</a:t>
            </a:r>
            <a:r>
              <a:rPr lang="de-DE" sz="1200" dirty="0" smtClean="0"/>
              <a:t> „1200 Jahre </a:t>
            </a:r>
            <a:r>
              <a:rPr lang="de-DE" sz="1200" dirty="0" err="1" smtClean="0"/>
              <a:t>Wieblingen</a:t>
            </a:r>
            <a:r>
              <a:rPr lang="de-DE" sz="1200" dirty="0" smtClean="0"/>
              <a:t>“, Heidelberg 1967, Seite 72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188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Schulhaus III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1913 wurde ein weiterer Neubau begonnen. </a:t>
            </a:r>
            <a:r>
              <a:rPr lang="de-DE" dirty="0"/>
              <a:t>Das ist der heutige Bau III.</a:t>
            </a:r>
          </a:p>
          <a:p>
            <a:r>
              <a:rPr lang="de-DE" dirty="0" smtClean="0"/>
              <a:t>Dieses Haus hätte im November 1914 fertig sein sollen. Die Fertigstellung wurde aber durch den Ersten Weltkrieg verzögert bis zum Januar 1920. </a:t>
            </a:r>
          </a:p>
          <a:p>
            <a:r>
              <a:rPr lang="de-DE" dirty="0" smtClean="0"/>
              <a:t>Der Bau wurde von ortsansässigen Handwerkern errichtet.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01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Maurermeister Philipp Schwarz</a:t>
            </a:r>
            <a:br>
              <a:rPr lang="de-DE" dirty="0" smtClean="0"/>
            </a:br>
            <a:r>
              <a:rPr lang="de-DE" dirty="0" smtClean="0"/>
              <a:t>(1882 – 1918)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5" y="1600200"/>
            <a:ext cx="307986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lipse 5"/>
          <p:cNvSpPr/>
          <p:nvPr/>
        </p:nvSpPr>
        <p:spPr>
          <a:xfrm>
            <a:off x="4572000" y="2276872"/>
            <a:ext cx="648072" cy="108012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5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Erste Weltkrieg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1914 – 1918</a:t>
            </a:r>
          </a:p>
          <a:p>
            <a:r>
              <a:rPr lang="de-DE" dirty="0" smtClean="0"/>
              <a:t>Viele Handwerker und viele Lehrer wurden zum Militärdienst einberufen, etliche sind nicht mehr zurückgekommen.</a:t>
            </a:r>
          </a:p>
          <a:p>
            <a:r>
              <a:rPr lang="de-DE" dirty="0" smtClean="0"/>
              <a:t>Erst seit dieser Zeit sind Lehrerinnen im Schuldienst üblich.</a:t>
            </a:r>
          </a:p>
          <a:p>
            <a:r>
              <a:rPr lang="de-DE" dirty="0" smtClean="0"/>
              <a:t>Überall herrschte große Armut, auch Baumaterial war knapp.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66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Nicht alle sind zurückgekehrt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055"/>
          <a:stretch/>
        </p:blipFill>
        <p:spPr>
          <a:xfrm rot="5400000">
            <a:off x="-409122" y="2217433"/>
            <a:ext cx="5533250" cy="320385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t="46385" r="8794" b="30014"/>
          <a:stretch/>
        </p:blipFill>
        <p:spPr bwMode="auto">
          <a:xfrm>
            <a:off x="2068495" y="1916832"/>
            <a:ext cx="641855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6084000" y="4032000"/>
            <a:ext cx="2304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2195736" y="4293096"/>
            <a:ext cx="38884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107504" y="6381328"/>
            <a:ext cx="5636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Aus: Neu, Heinrich „Aus der Vergangenheit von </a:t>
            </a:r>
            <a:r>
              <a:rPr lang="de-DE" sz="1200" dirty="0" err="1" smtClean="0"/>
              <a:t>Wieblingen</a:t>
            </a:r>
            <a:r>
              <a:rPr lang="de-DE" sz="1200" dirty="0" smtClean="0"/>
              <a:t>“, Heidelberg 1929, Seite 186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359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9" b="70431"/>
          <a:stretch/>
        </p:blipFill>
        <p:spPr>
          <a:xfrm>
            <a:off x="1688865" y="1772816"/>
            <a:ext cx="5766269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feld 2"/>
          <p:cNvSpPr txBox="1"/>
          <p:nvPr/>
        </p:nvSpPr>
        <p:spPr>
          <a:xfrm>
            <a:off x="107504" y="6381328"/>
            <a:ext cx="5671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Aus: Neu, Heinrich „Aus der Vergangenheit von </a:t>
            </a:r>
            <a:r>
              <a:rPr lang="de-DE" sz="1200" dirty="0" err="1" smtClean="0"/>
              <a:t>Wieblingen</a:t>
            </a:r>
            <a:r>
              <a:rPr lang="de-DE" sz="1200" dirty="0" smtClean="0"/>
              <a:t>“, Heidelberg 1929, Seite 187</a:t>
            </a:r>
            <a:endParaRPr lang="de-D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000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6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Microsoft Office PowerPoint</Application>
  <PresentationFormat>Bildschirmpräsentation (4:3)</PresentationFormat>
  <Paragraphs>68</Paragraphs>
  <Slides>22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</vt:lpstr>
      <vt:lpstr>Aus der Vergangenheit der Fröbelschule</vt:lpstr>
      <vt:lpstr>Wir müssen ca. 130 Jahre zurück</vt:lpstr>
      <vt:lpstr>Aus der Geschichte der Schule</vt:lpstr>
      <vt:lpstr>Die Schulhäuser I und II</vt:lpstr>
      <vt:lpstr>Das Schulhaus III</vt:lpstr>
      <vt:lpstr>Maurermeister Philipp Schwarz (1882 – 1918)</vt:lpstr>
      <vt:lpstr>Der Erste Weltkrieg</vt:lpstr>
      <vt:lpstr>Nicht alle sind zurückgekehrt</vt:lpstr>
      <vt:lpstr>PowerPoint-Präsentation</vt:lpstr>
      <vt:lpstr>Das Schulhaus III</vt:lpstr>
      <vt:lpstr>Der Zweite Weltkrieg</vt:lpstr>
      <vt:lpstr>Der Zweite Weltkrieg</vt:lpstr>
      <vt:lpstr>Nach Kriegsende</vt:lpstr>
      <vt:lpstr>Schulalltag</vt:lpstr>
      <vt:lpstr>Schulalltag</vt:lpstr>
      <vt:lpstr>Schulalltag</vt:lpstr>
      <vt:lpstr>Zeugnistag</vt:lpstr>
      <vt:lpstr>Das Schulhaus III in den 1960er Jahren</vt:lpstr>
      <vt:lpstr>Das Volksbad</vt:lpstr>
      <vt:lpstr>Das Volksbad</vt:lpstr>
      <vt:lpstr>Fröbelschule und Fröbelstraße</vt:lpstr>
      <vt:lpstr>PowerPoint-Präsentation</vt:lpstr>
    </vt:vector>
  </TitlesOfParts>
  <Company>Universitätsklinikum Heidelberg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 der Vergangenheit von Wieblingen</dc:title>
  <dc:creator>Schwarz, Roland</dc:creator>
  <cp:lastModifiedBy>RolandSchwarz</cp:lastModifiedBy>
  <cp:revision>114</cp:revision>
  <cp:lastPrinted>2013-07-02T15:08:28Z</cp:lastPrinted>
  <dcterms:created xsi:type="dcterms:W3CDTF">2013-06-19T09:24:03Z</dcterms:created>
  <dcterms:modified xsi:type="dcterms:W3CDTF">2013-07-03T06:31:10Z</dcterms:modified>
</cp:coreProperties>
</file>